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Open Sans" panose="020B0606030504020204" pitchFamily="34" charset="0"/>
      <p:regular r:id="rId4"/>
    </p:embeddedFont>
    <p:embeddedFont>
      <p:font typeface="Poppins" panose="00000500000000000000" pitchFamily="2" charset="0"/>
      <p:regular r:id="rId5"/>
    </p:embeddedFont>
    <p:embeddedFont>
      <p:font typeface="Poppins Bold" panose="00000800000000000000" charset="0"/>
      <p:regular r:id="rId6"/>
    </p:embeddedFont>
    <p:embeddedFont>
      <p:font typeface="Poppins Ultra-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82855" y="1657518"/>
            <a:ext cx="2163251" cy="2609242"/>
          </a:xfrm>
          <a:custGeom>
            <a:avLst/>
            <a:gdLst/>
            <a:ahLst/>
            <a:cxnLst/>
            <a:rect l="l" t="t" r="r" b="b"/>
            <a:pathLst>
              <a:path w="2163251" h="2609242">
                <a:moveTo>
                  <a:pt x="0" y="0"/>
                </a:moveTo>
                <a:lnTo>
                  <a:pt x="2163251" y="0"/>
                </a:lnTo>
                <a:lnTo>
                  <a:pt x="2163251" y="2609242"/>
                </a:lnTo>
                <a:lnTo>
                  <a:pt x="0" y="260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8223" y="2439176"/>
            <a:ext cx="5720344" cy="1430358"/>
            <a:chOff x="0" y="0"/>
            <a:chExt cx="3624697" cy="9063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FA56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85913" y="4342815"/>
            <a:ext cx="2973753" cy="3632064"/>
          </a:xfrm>
          <a:custGeom>
            <a:avLst/>
            <a:gdLst/>
            <a:ahLst/>
            <a:cxnLst/>
            <a:rect l="l" t="t" r="r" b="b"/>
            <a:pathLst>
              <a:path w="2973753" h="3632064">
                <a:moveTo>
                  <a:pt x="0" y="0"/>
                </a:moveTo>
                <a:lnTo>
                  <a:pt x="2973753" y="0"/>
                </a:lnTo>
                <a:lnTo>
                  <a:pt x="2973753" y="3632064"/>
                </a:lnTo>
                <a:lnTo>
                  <a:pt x="0" y="3632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08223" y="4117816"/>
            <a:ext cx="5720344" cy="1430358"/>
            <a:chOff x="0" y="0"/>
            <a:chExt cx="3624697" cy="9063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47D2D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08223" y="5639034"/>
            <a:ext cx="5720344" cy="1430358"/>
            <a:chOff x="0" y="0"/>
            <a:chExt cx="3624697" cy="9063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FA567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08223" y="7160251"/>
            <a:ext cx="5720344" cy="1430358"/>
            <a:chOff x="0" y="0"/>
            <a:chExt cx="3624697" cy="9063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47D2D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5232322" y="8676132"/>
            <a:ext cx="2256308" cy="2772728"/>
          </a:xfrm>
          <a:custGeom>
            <a:avLst/>
            <a:gdLst/>
            <a:ahLst/>
            <a:cxnLst/>
            <a:rect l="l" t="t" r="r" b="b"/>
            <a:pathLst>
              <a:path w="2256308" h="2772728">
                <a:moveTo>
                  <a:pt x="0" y="0"/>
                </a:moveTo>
                <a:lnTo>
                  <a:pt x="2256308" y="0"/>
                </a:lnTo>
                <a:lnTo>
                  <a:pt x="2256308" y="2772728"/>
                </a:lnTo>
                <a:lnTo>
                  <a:pt x="0" y="27727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908223" y="8744278"/>
            <a:ext cx="5720344" cy="1430358"/>
            <a:chOff x="0" y="0"/>
            <a:chExt cx="3624697" cy="9063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FA567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-146292" y="-1152479"/>
            <a:ext cx="1819081" cy="2221779"/>
          </a:xfrm>
          <a:custGeom>
            <a:avLst/>
            <a:gdLst/>
            <a:ahLst/>
            <a:cxnLst/>
            <a:rect l="l" t="t" r="r" b="b"/>
            <a:pathLst>
              <a:path w="1819081" h="2221779">
                <a:moveTo>
                  <a:pt x="0" y="0"/>
                </a:moveTo>
                <a:lnTo>
                  <a:pt x="1819082" y="0"/>
                </a:lnTo>
                <a:lnTo>
                  <a:pt x="1819082" y="2221779"/>
                </a:lnTo>
                <a:lnTo>
                  <a:pt x="0" y="2221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276414" y="5691049"/>
            <a:ext cx="611912" cy="1394671"/>
          </a:xfrm>
          <a:custGeom>
            <a:avLst/>
            <a:gdLst/>
            <a:ahLst/>
            <a:cxnLst/>
            <a:rect l="l" t="t" r="r" b="b"/>
            <a:pathLst>
              <a:path w="611912" h="1394671">
                <a:moveTo>
                  <a:pt x="0" y="0"/>
                </a:moveTo>
                <a:lnTo>
                  <a:pt x="611912" y="0"/>
                </a:lnTo>
                <a:lnTo>
                  <a:pt x="611912" y="1394670"/>
                </a:lnTo>
                <a:lnTo>
                  <a:pt x="0" y="1394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17264" y="4251379"/>
            <a:ext cx="702564" cy="1285372"/>
          </a:xfrm>
          <a:custGeom>
            <a:avLst/>
            <a:gdLst/>
            <a:ahLst/>
            <a:cxnLst/>
            <a:rect l="l" t="t" r="r" b="b"/>
            <a:pathLst>
              <a:path w="702564" h="1285372">
                <a:moveTo>
                  <a:pt x="0" y="0"/>
                </a:moveTo>
                <a:lnTo>
                  <a:pt x="702564" y="0"/>
                </a:lnTo>
                <a:lnTo>
                  <a:pt x="702564" y="1285372"/>
                </a:lnTo>
                <a:lnTo>
                  <a:pt x="0" y="12853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27951" y="7224131"/>
            <a:ext cx="691877" cy="1277450"/>
          </a:xfrm>
          <a:custGeom>
            <a:avLst/>
            <a:gdLst/>
            <a:ahLst/>
            <a:cxnLst/>
            <a:rect l="l" t="t" r="r" b="b"/>
            <a:pathLst>
              <a:path w="691877" h="1277450">
                <a:moveTo>
                  <a:pt x="0" y="0"/>
                </a:moveTo>
                <a:lnTo>
                  <a:pt x="691877" y="0"/>
                </a:lnTo>
                <a:lnTo>
                  <a:pt x="691877" y="1277450"/>
                </a:lnTo>
                <a:lnTo>
                  <a:pt x="0" y="1277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276414" y="2415624"/>
            <a:ext cx="798316" cy="1378342"/>
          </a:xfrm>
          <a:custGeom>
            <a:avLst/>
            <a:gdLst/>
            <a:ahLst/>
            <a:cxnLst/>
            <a:rect l="l" t="t" r="r" b="b"/>
            <a:pathLst>
              <a:path w="798316" h="1378342">
                <a:moveTo>
                  <a:pt x="0" y="0"/>
                </a:moveTo>
                <a:lnTo>
                  <a:pt x="798316" y="0"/>
                </a:lnTo>
                <a:lnTo>
                  <a:pt x="798316" y="1378342"/>
                </a:lnTo>
                <a:lnTo>
                  <a:pt x="0" y="13783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89406" y="1304766"/>
            <a:ext cx="1125585" cy="1167262"/>
          </a:xfrm>
          <a:custGeom>
            <a:avLst/>
            <a:gdLst/>
            <a:ahLst/>
            <a:cxnLst/>
            <a:rect l="l" t="t" r="r" b="b"/>
            <a:pathLst>
              <a:path w="1125585" h="1167262">
                <a:moveTo>
                  <a:pt x="0" y="0"/>
                </a:moveTo>
                <a:lnTo>
                  <a:pt x="1125586" y="0"/>
                </a:lnTo>
                <a:lnTo>
                  <a:pt x="1125586" y="1167262"/>
                </a:lnTo>
                <a:lnTo>
                  <a:pt x="0" y="11672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b="-29653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024596" y="8733483"/>
            <a:ext cx="1018735" cy="1452741"/>
          </a:xfrm>
          <a:custGeom>
            <a:avLst/>
            <a:gdLst/>
            <a:ahLst/>
            <a:cxnLst/>
            <a:rect l="l" t="t" r="r" b="b"/>
            <a:pathLst>
              <a:path w="1018735" h="1452741">
                <a:moveTo>
                  <a:pt x="0" y="0"/>
                </a:moveTo>
                <a:lnTo>
                  <a:pt x="1018734" y="0"/>
                </a:lnTo>
                <a:lnTo>
                  <a:pt x="1018734" y="1452741"/>
                </a:lnTo>
                <a:lnTo>
                  <a:pt x="0" y="14527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881734" y="199095"/>
            <a:ext cx="2877253" cy="1186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2"/>
              </a:lnSpc>
            </a:pPr>
            <a:r>
              <a:rPr lang="en-US" sz="6544" b="1">
                <a:solidFill>
                  <a:srgbClr val="47D2D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NAAM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35930" y="412867"/>
            <a:ext cx="3454854" cy="51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7"/>
              </a:lnSpc>
              <a:spcBef>
                <a:spcPct val="0"/>
              </a:spcBef>
            </a:pPr>
            <a:r>
              <a:rPr lang="en-US" sz="2819" b="1">
                <a:solidFill>
                  <a:srgbClr val="47D2D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HEEFT COELIAKIE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47356" y="1412324"/>
            <a:ext cx="448660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444141"/>
                </a:solidFill>
                <a:latin typeface="Poppins"/>
                <a:ea typeface="Poppins"/>
                <a:cs typeface="Poppins"/>
                <a:sym typeface="Poppins"/>
              </a:rPr>
              <a:t>Je spreekt coeliakie uit als "seu-lia-kíe", dit betekent dat ik mijn hele leven geen gluten mag eten omdat ik hier erg ziek van word. 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44414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444141"/>
                </a:solidFill>
                <a:latin typeface="Poppins"/>
                <a:ea typeface="Poppins"/>
                <a:cs typeface="Poppins"/>
                <a:sym typeface="Poppins"/>
              </a:rPr>
              <a:t>Ook ben ik ALLERGISCH voor haver, koemelk (en alle dierlijke zuivelproducten), soja en rundvlees.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3356" y="2529178"/>
            <a:ext cx="2236316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Dit kun je voor mij doen: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83356" y="2771619"/>
            <a:ext cx="5381124" cy="116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de klas heb ik een traktatietrommel, maar ik vind het heel fijn als je met traktaties rekening </a:t>
            </a: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met mij kunt houden. Er kan heel veel wel en mijn ouders denken graag mee of zorgen zelf voor </a:t>
            </a: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bijv een glutenvrije cupcake.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Naam mama:  06-XXXXXXXX en naam papa: 06-XXXXXXXX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Als ik bij jou kom spelen neem ik voor de zekerheid een eigen tasje met eten mee.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538176" y="857638"/>
            <a:ext cx="3090391" cy="413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3"/>
              </a:lnSpc>
              <a:spcBef>
                <a:spcPct val="0"/>
              </a:spcBef>
            </a:pPr>
            <a:r>
              <a:rPr lang="en-US" sz="2280" b="1">
                <a:solidFill>
                  <a:srgbClr val="47D2D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EN VOEDSELALLERGIE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83356" y="4213279"/>
            <a:ext cx="2076310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Dit kan ik WEL eten: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89406" y="4415201"/>
            <a:ext cx="5739161" cy="102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Onbewerkt fruit, gedroogd fruit, groenten, ongezouten nootjes (geen borrelnootjes)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Redband schatkistjes, spekjes, Trolli snoep en lollies van Action, veel Hema snoep 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Croky en Lays chips (paprika/naturel), Chio Pom-Bär en Heartbreakers, zoete en zoute popcorn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Waterijsjes (Festini, Raket)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Speciale glutenvrije producten van bijvoorbeeld Lekker Vrij van Albert Heijn, Damhert, Schär Holland&amp;Barret. LET OP ivm de andere allergenen kan ik hier niet alles van eten!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Daarnaast</a:t>
            </a:r>
            <a:r>
              <a:rPr lang="en-US" sz="86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maakt mijn moeder</a:t>
            </a:r>
            <a:r>
              <a:rPr lang="en-US" sz="86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zelf</a:t>
            </a: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kruidnoten, cupcakes, koekjes, poffertjes en pannenkoeken.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08223" y="5947405"/>
            <a:ext cx="5625740" cy="116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Brood, soepstengels, crackers, beschuit, muesli, cruesli, pasta, couscous, pizza, knakworstjes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Koekjes, chocolade, cake, taart, beschuit, lange vingers, ontbijtkoek, eierkoeken, krentenbollen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Pannenkoeken, poffertjes, worstenbroodjes, wraps, pitabroodjes, naan, peperkoek, kruidnoten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Soep, bouillon, saus, gefrituurde en gepaneerde producten: frites, frikandel, kroket, schnitzel, etc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Gluten kunnen ook in non-food zitten: klei, lijm, kleurpotloden, stiften, stoepkrijt. Als ik na gebruik goed mijn handen was mag ik hier mee spelen. Ook in schmink, make-up, medicijnen, dierenvoer, plastic servies en papieren rietjes kan tarwe zijn gebruikt! </a:t>
            </a:r>
          </a:p>
          <a:p>
            <a:pPr algn="l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889406" y="7510113"/>
            <a:ext cx="5277119" cy="116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Was je eigen handen goed als je mij helpt bij het eten of drinken.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Zorg ervoor dat alle keukengerei en de werkplek schoon is.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Controleer of mijn beker, bord en bestek grondig zijn schoongemaakt.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Bereid eerst mijn eten, geef het aan mij en bereid daarna pas eten voor jezelf of anderen.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Ik moet altijd mijn handen wassen voordat ik iets ga eten.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Maak de tafel of de plek waar ik zit goed schoon zowel voor als na de maaltijd.</a:t>
            </a:r>
          </a:p>
          <a:p>
            <a:pPr algn="ctr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83356" y="9040181"/>
            <a:ext cx="4941239" cy="1162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4"/>
              </a:lnSpc>
            </a:pPr>
            <a:r>
              <a:rPr lang="en-US" sz="8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Ze staan </a:t>
            </a:r>
            <a:r>
              <a:rPr lang="en-US" sz="86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dik gedrukt</a:t>
            </a:r>
            <a:r>
              <a:rPr lang="en-US" sz="8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of GROOT GESCHREVEN op de ingrediëntenlijst:</a:t>
            </a:r>
          </a:p>
          <a:p>
            <a:pPr algn="just">
              <a:lnSpc>
                <a:spcPts val="1204"/>
              </a:lnSpc>
            </a:pPr>
            <a:r>
              <a:rPr lang="en-US" sz="8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Tarwe, tarwebloem, tarwezetmeel, rogge, gerst (gort), spelt, Khorasan tarwe, (glutenvrije) haver, melk, yoghurt, kaas, mozzarella, boter, lactose, wei, caseïne, soja, sojalecithine, rund, rundergelatine.</a:t>
            </a:r>
          </a:p>
          <a:p>
            <a:pPr algn="just">
              <a:lnSpc>
                <a:spcPts val="1204"/>
              </a:lnSpc>
            </a:pPr>
            <a:r>
              <a:rPr lang="en-US" sz="8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Als er ‘kan sporen van … bevatten’ op staat mag ik het product wel hebben. </a:t>
            </a:r>
          </a:p>
          <a:p>
            <a:pPr algn="just">
              <a:lnSpc>
                <a:spcPts val="1204"/>
              </a:lnSpc>
            </a:pPr>
            <a:r>
              <a:rPr lang="en-US" sz="8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Stuur altijd even de ingredientenlijst door naar 1 van mijn ouders: </a:t>
            </a:r>
          </a:p>
          <a:p>
            <a:pPr algn="just">
              <a:lnSpc>
                <a:spcPts val="1204"/>
              </a:lnSpc>
            </a:pPr>
            <a:r>
              <a:rPr lang="en-US" sz="8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Naam mama: 06-XXXXXXXX en naam papa: 06-XXXXXXXX</a:t>
            </a:r>
          </a:p>
          <a:p>
            <a:pPr algn="just">
              <a:lnSpc>
                <a:spcPts val="1204"/>
              </a:lnSpc>
            </a:pPr>
            <a:endParaRPr lang="en-US" sz="86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83356" y="5719624"/>
            <a:ext cx="2710110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Hier word ik ziek van: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83356" y="7279615"/>
            <a:ext cx="3198751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Let hier op als je eten voor mij maakt: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83356" y="8800158"/>
            <a:ext cx="5277119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Producten van of met de volgende ingrediënten mag ik niet eten: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985453" y="10380733"/>
            <a:ext cx="1589094" cy="13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"/>
              </a:lnSpc>
            </a:pPr>
            <a:r>
              <a:rPr lang="en-US" sz="848">
                <a:solidFill>
                  <a:srgbClr val="444141"/>
                </a:solidFill>
                <a:latin typeface="Open Sans"/>
                <a:ea typeface="Open Sans"/>
                <a:cs typeface="Open Sans"/>
                <a:sym typeface="Open Sans"/>
              </a:rPr>
              <a:t>www.wateetzedanwel.nl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82855" y="1657518"/>
            <a:ext cx="2163251" cy="2609242"/>
          </a:xfrm>
          <a:custGeom>
            <a:avLst/>
            <a:gdLst/>
            <a:ahLst/>
            <a:cxnLst/>
            <a:rect l="l" t="t" r="r" b="b"/>
            <a:pathLst>
              <a:path w="2163251" h="2609242">
                <a:moveTo>
                  <a:pt x="0" y="0"/>
                </a:moveTo>
                <a:lnTo>
                  <a:pt x="2163251" y="0"/>
                </a:lnTo>
                <a:lnTo>
                  <a:pt x="2163251" y="2609242"/>
                </a:lnTo>
                <a:lnTo>
                  <a:pt x="0" y="260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8223" y="2439176"/>
            <a:ext cx="5720344" cy="1430358"/>
            <a:chOff x="0" y="0"/>
            <a:chExt cx="3624697" cy="9063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FA56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85913" y="4342815"/>
            <a:ext cx="2973753" cy="3632064"/>
          </a:xfrm>
          <a:custGeom>
            <a:avLst/>
            <a:gdLst/>
            <a:ahLst/>
            <a:cxnLst/>
            <a:rect l="l" t="t" r="r" b="b"/>
            <a:pathLst>
              <a:path w="2973753" h="3632064">
                <a:moveTo>
                  <a:pt x="0" y="0"/>
                </a:moveTo>
                <a:lnTo>
                  <a:pt x="2973753" y="0"/>
                </a:lnTo>
                <a:lnTo>
                  <a:pt x="2973753" y="3632064"/>
                </a:lnTo>
                <a:lnTo>
                  <a:pt x="0" y="3632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08223" y="4117816"/>
            <a:ext cx="5720344" cy="1430358"/>
            <a:chOff x="0" y="0"/>
            <a:chExt cx="3624697" cy="9063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47D2D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08223" y="5639034"/>
            <a:ext cx="5720344" cy="1430358"/>
            <a:chOff x="0" y="0"/>
            <a:chExt cx="3624697" cy="9063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FA567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08223" y="7160251"/>
            <a:ext cx="5720344" cy="1430358"/>
            <a:chOff x="0" y="0"/>
            <a:chExt cx="3624697" cy="9063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47D2D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5232322" y="8676132"/>
            <a:ext cx="2256308" cy="2772728"/>
          </a:xfrm>
          <a:custGeom>
            <a:avLst/>
            <a:gdLst/>
            <a:ahLst/>
            <a:cxnLst/>
            <a:rect l="l" t="t" r="r" b="b"/>
            <a:pathLst>
              <a:path w="2256308" h="2772728">
                <a:moveTo>
                  <a:pt x="0" y="0"/>
                </a:moveTo>
                <a:lnTo>
                  <a:pt x="2256308" y="0"/>
                </a:lnTo>
                <a:lnTo>
                  <a:pt x="2256308" y="2772728"/>
                </a:lnTo>
                <a:lnTo>
                  <a:pt x="0" y="27727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908223" y="8744278"/>
            <a:ext cx="5720344" cy="1430358"/>
            <a:chOff x="0" y="0"/>
            <a:chExt cx="3624697" cy="9063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4697" cy="906346"/>
            </a:xfrm>
            <a:custGeom>
              <a:avLst/>
              <a:gdLst/>
              <a:ahLst/>
              <a:cxnLst/>
              <a:rect l="l" t="t" r="r" b="b"/>
              <a:pathLst>
                <a:path w="3624697" h="906346">
                  <a:moveTo>
                    <a:pt x="0" y="0"/>
                  </a:moveTo>
                  <a:lnTo>
                    <a:pt x="3624697" y="0"/>
                  </a:lnTo>
                  <a:lnTo>
                    <a:pt x="3624697" y="906346"/>
                  </a:lnTo>
                  <a:lnTo>
                    <a:pt x="0" y="906346"/>
                  </a:lnTo>
                  <a:close/>
                </a:path>
              </a:pathLst>
            </a:custGeom>
            <a:solidFill>
              <a:srgbClr val="FA567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3624697" cy="925396"/>
            </a:xfrm>
            <a:prstGeom prst="rect">
              <a:avLst/>
            </a:prstGeom>
          </p:spPr>
          <p:txBody>
            <a:bodyPr lIns="28505" tIns="28505" rIns="28505" bIns="28505" rtlCol="0" anchor="ctr"/>
            <a:lstStyle/>
            <a:p>
              <a:pPr algn="ctr">
                <a:lnSpc>
                  <a:spcPts val="1491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-146292" y="-1152479"/>
            <a:ext cx="1819081" cy="2221779"/>
          </a:xfrm>
          <a:custGeom>
            <a:avLst/>
            <a:gdLst/>
            <a:ahLst/>
            <a:cxnLst/>
            <a:rect l="l" t="t" r="r" b="b"/>
            <a:pathLst>
              <a:path w="1819081" h="2221779">
                <a:moveTo>
                  <a:pt x="0" y="0"/>
                </a:moveTo>
                <a:lnTo>
                  <a:pt x="1819082" y="0"/>
                </a:lnTo>
                <a:lnTo>
                  <a:pt x="1819082" y="2221779"/>
                </a:lnTo>
                <a:lnTo>
                  <a:pt x="0" y="2221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881734" y="199095"/>
            <a:ext cx="2877253" cy="1186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2"/>
              </a:lnSpc>
            </a:pPr>
            <a:r>
              <a:rPr lang="en-US" sz="6544" b="1">
                <a:solidFill>
                  <a:srgbClr val="47D2D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NAAM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35930" y="412867"/>
            <a:ext cx="3454854" cy="51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7"/>
              </a:lnSpc>
              <a:spcBef>
                <a:spcPct val="0"/>
              </a:spcBef>
            </a:pPr>
            <a:r>
              <a:rPr lang="en-US" sz="2819" b="1">
                <a:solidFill>
                  <a:srgbClr val="47D2D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HEEFT COELIAKIE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47356" y="1412324"/>
            <a:ext cx="448660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444141"/>
                </a:solidFill>
                <a:latin typeface="Poppins"/>
                <a:ea typeface="Poppins"/>
                <a:cs typeface="Poppins"/>
                <a:sym typeface="Poppins"/>
              </a:rPr>
              <a:t>Je spreekt coeliakie uit als "seu-lia-kíe", dit betekent dat ik mijn hele leven geen gluten mag eten omdat ik hier erg ziek van word. 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44414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444141"/>
                </a:solidFill>
                <a:latin typeface="Poppins"/>
                <a:ea typeface="Poppins"/>
                <a:cs typeface="Poppins"/>
                <a:sym typeface="Poppins"/>
              </a:rPr>
              <a:t>Ook ben ik ALLERGISCH voor haver, koemelk (en alle dierlijke zuivelproducten), soja en rundvlees.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3356" y="2529178"/>
            <a:ext cx="2236316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Dit kun je voor mij doen: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3356" y="2771619"/>
            <a:ext cx="5381124" cy="116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de klas heb ik een traktatietrommel, maar ik vind het heel fijn als je met traktaties rekening </a:t>
            </a: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met mij kunt houden. Er kan heel veel wel en mijn ouders denken graag mee of zorgen zelf voor </a:t>
            </a: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bijv een glutenvrije cupcake.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Naam mama:  06-XXXXXXXX en naam papa: 06-XXXXXXXX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210"/>
              </a:lnSpc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Als ik bij jou kom spelen neem ik voor de zekerheid een eigen tasje met eten mee.</a:t>
            </a: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538176" y="857638"/>
            <a:ext cx="3090391" cy="413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3"/>
              </a:lnSpc>
              <a:spcBef>
                <a:spcPct val="0"/>
              </a:spcBef>
            </a:pPr>
            <a:r>
              <a:rPr lang="en-US" sz="2280" b="1">
                <a:solidFill>
                  <a:srgbClr val="47D2D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EN VOEDSELALLERGIE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83356" y="4213279"/>
            <a:ext cx="2076310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Dit kan ik WEL eten: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89406" y="4415201"/>
            <a:ext cx="5739161" cy="102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Onbewerkt fruit, gedroogd fruit, groenten, ongezouten nootjes (geen borrelnootjes)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Redband schatkistjes, spekjes, Trolli snoep en lollies van Action, veel Hema snoep 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Croky en Lays chips (paprika/naturel), Chio Pom-Bär en Heartbreakers, zoete en zoute popcorn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Waterijsjes (Festini, Raket)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Speciale glutenvrije producten van bijvoorbeeld Lekker Vrij van Albert Heijn, Damhert, Schär Holland&amp;Barret. LET OP ivm de andere allergenen kan ik hier niet alles van eten!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Daarnaast</a:t>
            </a:r>
            <a:r>
              <a:rPr lang="en-US" sz="86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maakt mijn moeder</a:t>
            </a:r>
            <a:r>
              <a:rPr lang="en-US" sz="86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zelf</a:t>
            </a: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kruidnoten, cupcakes, koekjes, poffertjes en pannenkoeken.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08223" y="5947405"/>
            <a:ext cx="5625740" cy="116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Brood, soepstengels, crackers, beschuit, muesli, cruesli, pasta, couscous, pizza, knakworstjes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Koekjes, chocolade, cake, taart, beschuit, lange vingers, ontbijtkoek, eierkoeken, krentenbollen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Pannenkoeken, poffertjes, worstenbroodjes, wraps, pitabroodjes, naan, peperkoek, kruidnoten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Soep, bouillon, saus, gefrituurde en gepaneerde producten: frites, frikandel, kroket, schnitzel, etc</a:t>
            </a:r>
          </a:p>
          <a:p>
            <a:pPr marL="186745" lvl="1" indent="-93373" algn="l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Gluten kunnen ook in non-food zitten: klei, lijm, kleurpotloden, stiften, stoepkrijt. Als ik na gebruik goed mijn handen was mag ik hier mee spelen. Ook in schmink, make-up, medicijnen, dierenvoer, plastic servies en papieren rietjes kan tarwe zijn gebruikt! </a:t>
            </a:r>
          </a:p>
          <a:p>
            <a:pPr algn="l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89406" y="7510113"/>
            <a:ext cx="5277119" cy="116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Was je eigen handen goed als je mij helpt bij het eten of drinken.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Zorg ervoor dat alle keukengerei en de werkplek schoon is.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Controleer of mijn beker, bord en bestek grondig zijn schoongemaakt.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Bereid eerst mijn eten, geef het aan mij en bereid daarna pas eten voor jezelf of anderen.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Ik moet altijd mijn handen wassen voordat ik iets ga eten.</a:t>
            </a:r>
          </a:p>
          <a:p>
            <a:pPr marL="186745" lvl="1" indent="-93373" algn="just">
              <a:lnSpc>
                <a:spcPts val="1210"/>
              </a:lnSpc>
              <a:buFont typeface="Arial"/>
              <a:buChar char="•"/>
            </a:pPr>
            <a:r>
              <a:rPr lang="en-US" sz="8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Maak de tafel of de plek waar ik zit goed schoon zowel voor als na de maaltijd.</a:t>
            </a:r>
          </a:p>
          <a:p>
            <a:pPr algn="ctr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210"/>
              </a:lnSpc>
            </a:pPr>
            <a:endParaRPr lang="en-US" sz="864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83356" y="9040181"/>
            <a:ext cx="4941239" cy="1162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4"/>
              </a:lnSpc>
            </a:pPr>
            <a:r>
              <a:rPr lang="en-US" sz="8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Ze staan </a:t>
            </a:r>
            <a:r>
              <a:rPr lang="en-US" sz="86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dik gedrukt</a:t>
            </a:r>
            <a:r>
              <a:rPr lang="en-US" sz="8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of GROOT GESCHREVEN op de ingrediëntenlijst:</a:t>
            </a:r>
          </a:p>
          <a:p>
            <a:pPr algn="just">
              <a:lnSpc>
                <a:spcPts val="1204"/>
              </a:lnSpc>
            </a:pPr>
            <a:r>
              <a:rPr lang="en-US" sz="8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Tarwe, tarwebloem, tarwezetmeel, rogge, gerst (gort), spelt, Khorasan tarwe, (glutenvrije) haver, melk, yoghurt, kaas, mozzarella, boter, lactose, wei, caseïne, soja, sojalecithine, rund, rundergelatine.</a:t>
            </a:r>
          </a:p>
          <a:p>
            <a:pPr algn="just">
              <a:lnSpc>
                <a:spcPts val="1204"/>
              </a:lnSpc>
            </a:pPr>
            <a:r>
              <a:rPr lang="en-US" sz="8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Als er ‘kan sporen van … bevatten’ op staat mag ik het product wel hebben. </a:t>
            </a:r>
          </a:p>
          <a:p>
            <a:pPr algn="just">
              <a:lnSpc>
                <a:spcPts val="1204"/>
              </a:lnSpc>
            </a:pPr>
            <a:r>
              <a:rPr lang="en-US" sz="8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Stuur altijd even de ingredientenlijst door naar 1 van mijn ouders: </a:t>
            </a:r>
          </a:p>
          <a:p>
            <a:pPr algn="just">
              <a:lnSpc>
                <a:spcPts val="1204"/>
              </a:lnSpc>
            </a:pPr>
            <a:r>
              <a:rPr lang="en-US" sz="8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Naam mama: 06-XXXXXXXX en naam papa: 06-XXXXXXXX</a:t>
            </a:r>
          </a:p>
          <a:p>
            <a:pPr algn="just">
              <a:lnSpc>
                <a:spcPts val="1204"/>
              </a:lnSpc>
            </a:pPr>
            <a:endParaRPr lang="en-US" sz="86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83356" y="5719624"/>
            <a:ext cx="2710110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Hier word ik ziek van: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83356" y="7279615"/>
            <a:ext cx="3198751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Let hier op als je eten voor mij maakt: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83356" y="8800158"/>
            <a:ext cx="5277119" cy="2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217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Producten van of met de volgende ingrediënten mag ik niet eten: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85453" y="10380733"/>
            <a:ext cx="1589094" cy="13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"/>
              </a:lnSpc>
            </a:pPr>
            <a:r>
              <a:rPr lang="en-US" sz="848">
                <a:solidFill>
                  <a:srgbClr val="444141"/>
                </a:solidFill>
                <a:latin typeface="Open Sans"/>
                <a:ea typeface="Open Sans"/>
                <a:cs typeface="Open Sans"/>
                <a:sym typeface="Open Sans"/>
              </a:rPr>
              <a:t>www.wateetzedanwel.nl</a:t>
            </a:r>
          </a:p>
        </p:txBody>
      </p:sp>
      <p:sp>
        <p:nvSpPr>
          <p:cNvPr id="36" name="Freeform 36"/>
          <p:cNvSpPr/>
          <p:nvPr/>
        </p:nvSpPr>
        <p:spPr>
          <a:xfrm>
            <a:off x="217264" y="4251379"/>
            <a:ext cx="702564" cy="1285372"/>
          </a:xfrm>
          <a:custGeom>
            <a:avLst/>
            <a:gdLst/>
            <a:ahLst/>
            <a:cxnLst/>
            <a:rect l="l" t="t" r="r" b="b"/>
            <a:pathLst>
              <a:path w="702564" h="1285372">
                <a:moveTo>
                  <a:pt x="0" y="0"/>
                </a:moveTo>
                <a:lnTo>
                  <a:pt x="702564" y="0"/>
                </a:lnTo>
                <a:lnTo>
                  <a:pt x="702564" y="1285372"/>
                </a:lnTo>
                <a:lnTo>
                  <a:pt x="0" y="12853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804" b="-3804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227951" y="7224131"/>
            <a:ext cx="691877" cy="1277450"/>
          </a:xfrm>
          <a:custGeom>
            <a:avLst/>
            <a:gdLst/>
            <a:ahLst/>
            <a:cxnLst/>
            <a:rect l="l" t="t" r="r" b="b"/>
            <a:pathLst>
              <a:path w="691877" h="1277450">
                <a:moveTo>
                  <a:pt x="0" y="0"/>
                </a:moveTo>
                <a:lnTo>
                  <a:pt x="691877" y="0"/>
                </a:lnTo>
                <a:lnTo>
                  <a:pt x="691877" y="1277450"/>
                </a:lnTo>
                <a:lnTo>
                  <a:pt x="0" y="12774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50" b="-250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919828" y="1393274"/>
            <a:ext cx="1004116" cy="1017328"/>
          </a:xfrm>
          <a:custGeom>
            <a:avLst/>
            <a:gdLst/>
            <a:ahLst/>
            <a:cxnLst/>
            <a:rect l="l" t="t" r="r" b="b"/>
            <a:pathLst>
              <a:path w="1004116" h="1017328">
                <a:moveTo>
                  <a:pt x="0" y="0"/>
                </a:moveTo>
                <a:lnTo>
                  <a:pt x="1004115" y="0"/>
                </a:lnTo>
                <a:lnTo>
                  <a:pt x="1004115" y="1017327"/>
                </a:lnTo>
                <a:lnTo>
                  <a:pt x="0" y="10173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6277610" y="2425149"/>
            <a:ext cx="765720" cy="1387867"/>
          </a:xfrm>
          <a:custGeom>
            <a:avLst/>
            <a:gdLst/>
            <a:ahLst/>
            <a:cxnLst/>
            <a:rect l="l" t="t" r="r" b="b"/>
            <a:pathLst>
              <a:path w="765720" h="1387867">
                <a:moveTo>
                  <a:pt x="0" y="0"/>
                </a:moveTo>
                <a:lnTo>
                  <a:pt x="765720" y="0"/>
                </a:lnTo>
                <a:lnTo>
                  <a:pt x="765720" y="1387867"/>
                </a:lnTo>
                <a:lnTo>
                  <a:pt x="0" y="13878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6076676" y="8887880"/>
            <a:ext cx="1167589" cy="1280642"/>
          </a:xfrm>
          <a:custGeom>
            <a:avLst/>
            <a:gdLst/>
            <a:ahLst/>
            <a:cxnLst/>
            <a:rect l="l" t="t" r="r" b="b"/>
            <a:pathLst>
              <a:path w="1167589" h="1280642">
                <a:moveTo>
                  <a:pt x="0" y="0"/>
                </a:moveTo>
                <a:lnTo>
                  <a:pt x="1167589" y="0"/>
                </a:lnTo>
                <a:lnTo>
                  <a:pt x="1167589" y="1280642"/>
                </a:lnTo>
                <a:lnTo>
                  <a:pt x="0" y="12806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6313610" y="5639034"/>
            <a:ext cx="569666" cy="1430358"/>
          </a:xfrm>
          <a:custGeom>
            <a:avLst/>
            <a:gdLst/>
            <a:ahLst/>
            <a:cxnLst/>
            <a:rect l="l" t="t" r="r" b="b"/>
            <a:pathLst>
              <a:path w="569666" h="1430358">
                <a:moveTo>
                  <a:pt x="0" y="0"/>
                </a:moveTo>
                <a:lnTo>
                  <a:pt x="569667" y="0"/>
                </a:lnTo>
                <a:lnTo>
                  <a:pt x="569667" y="1430357"/>
                </a:lnTo>
                <a:lnTo>
                  <a:pt x="0" y="14303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Microsoft Office PowerPoint</Application>
  <PresentationFormat>Aangepast</PresentationFormat>
  <Paragraphs>82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Poppins Bold</vt:lpstr>
      <vt:lpstr>Poppins Ultra-Bold</vt:lpstr>
      <vt:lpstr>Open Sans</vt:lpstr>
      <vt:lpstr>Calibri</vt:lpstr>
      <vt:lpstr>Poppins</vt:lpstr>
      <vt:lpstr>Arial</vt:lpstr>
      <vt:lpstr>Office Theme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kind heeft Coeliakie en voedselallergie</dc:title>
  <dc:creator>Laura Rondeel</dc:creator>
  <cp:lastModifiedBy>Laura Rondeel</cp:lastModifiedBy>
  <cp:revision>1</cp:revision>
  <dcterms:created xsi:type="dcterms:W3CDTF">2006-08-16T00:00:00Z</dcterms:created>
  <dcterms:modified xsi:type="dcterms:W3CDTF">2025-08-20T13:00:43Z</dcterms:modified>
  <dc:identifier>DAGwnBqmkD8</dc:identifier>
</cp:coreProperties>
</file>